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458" r:id="rId3"/>
    <p:sldId id="459" r:id="rId4"/>
    <p:sldId id="460" r:id="rId5"/>
    <p:sldId id="461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81" r:id="rId16"/>
    <p:sldId id="482" r:id="rId17"/>
    <p:sldId id="483" r:id="rId18"/>
    <p:sldId id="486" r:id="rId19"/>
    <p:sldId id="484" r:id="rId20"/>
    <p:sldId id="485" r:id="rId21"/>
    <p:sldId id="491" r:id="rId22"/>
    <p:sldId id="496" r:id="rId23"/>
    <p:sldId id="492" r:id="rId24"/>
    <p:sldId id="493" r:id="rId25"/>
    <p:sldId id="494" r:id="rId26"/>
    <p:sldId id="495" r:id="rId27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CCCC"/>
    <a:srgbClr val="70AD47"/>
    <a:srgbClr val="BFBFDF"/>
    <a:srgbClr val="BFDFFF"/>
    <a:srgbClr val="DEFFDD"/>
    <a:srgbClr val="FFE4BF"/>
    <a:srgbClr val="DFBFBF"/>
    <a:srgbClr val="91D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9413" autoAdjust="0"/>
  </p:normalViewPr>
  <p:slideViewPr>
    <p:cSldViewPr snapToGrid="0">
      <p:cViewPr varScale="1">
        <p:scale>
          <a:sx n="100" d="100"/>
          <a:sy n="100" d="100"/>
        </p:scale>
        <p:origin x="16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15/04/2020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15/04/2020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Stages au LKB grâce à un enseignant dès la L3</a:t>
            </a:r>
          </a:p>
          <a:p>
            <a:r>
              <a:rPr lang="fr-FR" baseline="0" dirty="0" smtClean="0"/>
              <a:t>Thèse</a:t>
            </a:r>
          </a:p>
          <a:p>
            <a:r>
              <a:rPr lang="fr-FR" baseline="0" dirty="0" smtClean="0"/>
              <a:t>Préparation à l’</a:t>
            </a:r>
            <a:r>
              <a:rPr lang="fr-FR" baseline="0" dirty="0" err="1" smtClean="0"/>
              <a:t>agregation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23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370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593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40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98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90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.png"/><Relationship Id="rId5" Type="http://schemas.openxmlformats.org/officeDocument/2006/relationships/image" Target="../media/image761.png"/><Relationship Id="rId15" Type="http://schemas.openxmlformats.org/officeDocument/2006/relationships/image" Target="../media/image80.jpg"/><Relationship Id="rId10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0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98.png"/><Relationship Id="rId7" Type="http://schemas.openxmlformats.org/officeDocument/2006/relationships/image" Target="../media/image10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pyrpl.readthedocs.io/en/lates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5" Type="http://schemas.openxmlformats.org/officeDocument/2006/relationships/image" Target="../media/image104.jp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6.png"/><Relationship Id="rId5" Type="http://schemas.openxmlformats.org/officeDocument/2006/relationships/image" Target="../media/image350.png"/><Relationship Id="rId1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439266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507" y="3064437"/>
            <a:ext cx="2315529" cy="1926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93" y="3064437"/>
            <a:ext cx="2566346" cy="1924759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</a:t>
            </a:r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spécial de </a:t>
            </a:r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l’agrégation de </a:t>
            </a:r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</a:t>
            </a:r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" y="4486562"/>
            <a:ext cx="8245860" cy="21642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48949" y="4662535"/>
            <a:ext cx="1919336" cy="5878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de d’appliquer une </a:t>
            </a:r>
            <a:r>
              <a:rPr lang="fr-FR" b="1" dirty="0" smtClean="0">
                <a:solidFill>
                  <a:schemeClr val="accent1"/>
                </a:solidFill>
              </a:rPr>
              <a:t>force de frottements visqueux</a:t>
            </a:r>
            <a:r>
              <a:rPr lang="fr-FR" dirty="0" smtClean="0">
                <a:solidFill>
                  <a:schemeClr val="accent1"/>
                </a:solidFill>
              </a:rPr>
              <a:t> qui </a:t>
            </a:r>
            <a:r>
              <a:rPr lang="fr-FR" b="1" dirty="0" smtClean="0">
                <a:solidFill>
                  <a:schemeClr val="accent1"/>
                </a:solidFill>
              </a:rPr>
              <a:t>diminue la température effective</a:t>
            </a:r>
            <a:r>
              <a:rPr lang="fr-FR" dirty="0" smtClean="0">
                <a:solidFill>
                  <a:schemeClr val="accent1"/>
                </a:solidFill>
              </a:rPr>
              <a:t>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2"/>
            <a:ext cx="7155194" cy="263347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1"/>
            <a:ext cx="7155194" cy="263347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micro-pilier est refroidi en augmentant le gain de la rétroaction et la température est déduite du spectre du mouvement 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11" y="2060994"/>
            <a:ext cx="912358" cy="805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2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4481465" y="1880357"/>
            <a:ext cx="3976736" cy="26334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9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8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7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0" y="2098116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1908" y="2956814"/>
            <a:ext cx="481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lumières dégradent la sensibilité de la mesure </a:t>
            </a:r>
            <a:r>
              <a:rPr lang="fr-FR" b="1" dirty="0" smtClean="0">
                <a:solidFill>
                  <a:schemeClr val="accent1"/>
                </a:solidFill>
              </a:rPr>
              <a:t>directement</a:t>
            </a:r>
            <a:r>
              <a:rPr lang="fr-FR" dirty="0" smtClean="0">
                <a:solidFill>
                  <a:schemeClr val="accent1"/>
                </a:solidFill>
              </a:rPr>
              <a:t> et via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79834" y="1421394"/>
            <a:ext cx="112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Cryogénie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26008" y="4037845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Optique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00021" y="967210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Electronique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79834" y="3668513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Oscillateur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948398" y="597878"/>
            <a:ext cx="16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Programmation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28600" y="1420450"/>
            <a:ext cx="8686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les diapasons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Evaluation : étude documentaire basée sur le micro-pilier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642647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 smtClean="0">
                <a:solidFill>
                  <a:schemeClr val="accent1"/>
                </a:solidFill>
              </a:rPr>
              <a:t>l’oscillateur mécanique </a:t>
            </a:r>
            <a:r>
              <a:rPr lang="fr-FR" dirty="0" smtClean="0">
                <a:solidFill>
                  <a:schemeClr val="accent1"/>
                </a:solidFill>
              </a:rPr>
              <a:t>qu’est le micro-pilier.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accent1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Equation canonique de l’oscillateur amorti :</a:t>
                </a:r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sources d’amortissements 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accent1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8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89888"/>
            <a:ext cx="3622217" cy="362221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886795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régime libre, on mesure la fréquence propre et le facteur de qualité.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b="1" i="1" dirty="0" smtClean="0">
                <a:solidFill>
                  <a:schemeClr val="accent1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Frottements fluides dans différents milieux</a:t>
            </a:r>
            <a:endParaRPr lang="fr-FR" i="1" dirty="0">
              <a:solidFill>
                <a:schemeClr val="accent1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217912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Une excitation sinusoïdale par un électro-aimant permet de mesurer la réponse fréquentielle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diapason en quartz peut être utilisé comme 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</a:p>
        </p:txBody>
      </p:sp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6250"/>
            <a:ext cx="10971390" cy="61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oscillateurs réels comportent de nombreux modes propres : on peut l’approcher par un ensemble d’oscillateurs amortis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629700" y="2936087"/>
            <a:ext cx="517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à vin peut servir pour l’analyse spectrale des modes mécaniques d’un objet complexe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Kastler-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>
                <a:solidFill>
                  <a:schemeClr val="accent1"/>
                </a:solidFill>
              </a:rPr>
              <a:t> 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</a:t>
            </a:r>
            <a:r>
              <a:rPr lang="fr-FR" altLang="fr-FR" sz="2000" b="1" dirty="0">
                <a:solidFill>
                  <a:schemeClr val="accent1"/>
                </a:solidFill>
              </a:rPr>
              <a:t>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valuation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25104" t="12224" r="41562" b="3889"/>
          <a:stretch/>
        </p:blipFill>
        <p:spPr>
          <a:xfrm>
            <a:off x="0" y="652986"/>
            <a:ext cx="3048000" cy="431482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4"/>
          <a:srcRect l="25000" t="11853" r="41667" b="3889"/>
          <a:stretch/>
        </p:blipFill>
        <p:spPr>
          <a:xfrm>
            <a:off x="3048000" y="633936"/>
            <a:ext cx="3048000" cy="433387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/>
          <a:srcRect l="25000" t="11852" r="41667" b="4074"/>
          <a:stretch/>
        </p:blipFill>
        <p:spPr>
          <a:xfrm>
            <a:off x="6096000" y="643461"/>
            <a:ext cx="3048000" cy="43243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652985"/>
            <a:ext cx="9144000" cy="43148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204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20419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Evaluer la maitrise des notions :</a:t>
            </a:r>
            <a:endParaRPr lang="fr-FR" b="1" i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oscillateur amorti et soumis à une excitation sinusoïdale</a:t>
            </a: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s</a:t>
            </a:r>
            <a:r>
              <a:rPr lang="fr-FR" i="1" dirty="0" smtClean="0">
                <a:solidFill>
                  <a:schemeClr val="accent1"/>
                </a:solidFill>
              </a:rPr>
              <a:t>ignaux périodiques et spectres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f</a:t>
            </a:r>
            <a:r>
              <a:rPr lang="fr-FR" i="1" dirty="0" smtClean="0">
                <a:solidFill>
                  <a:schemeClr val="accent1"/>
                </a:solidFill>
              </a:rPr>
              <a:t>onction de transfert</a:t>
            </a: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512000" y="3562350"/>
            <a:ext cx="61200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2338338"/>
            <a:ext cx="9144000" cy="1451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Merci pour votre attention !</a:t>
            </a:r>
            <a:endParaRPr lang="fr-FR" altLang="fr-FR" sz="2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  <a:endParaRPr lang="fr-FR" sz="1600" dirty="0" smtClean="0"/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  <a:endParaRPr lang="fr-FR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8600" y="1401239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En deuxième année, en classe de PSI</a:t>
            </a:r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Amplificateur linéaire intégrés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Fonction de transfert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Electronique numérique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Conversion électronique de puissance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Stabiliser un système complexe : l’interféromètre de Michelson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6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8600" y="799700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Un premier système asservi, ALI dans un montage amplificateur inverseur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Signal d’erreur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</a:t>
            </a:r>
            <a:r>
              <a:rPr lang="fr-FR" dirty="0" smtClean="0">
                <a:solidFill>
                  <a:schemeClr val="accent1"/>
                </a:solidFill>
              </a:rPr>
              <a:t>onction </a:t>
            </a:r>
            <a:r>
              <a:rPr lang="fr-FR" dirty="0">
                <a:solidFill>
                  <a:schemeClr val="accent1"/>
                </a:solidFill>
              </a:rPr>
              <a:t>de transfert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Réponse indicielle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Rétroaction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56" y="1181274"/>
            <a:ext cx="4203486" cy="219150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" y="4204024"/>
            <a:ext cx="7610474" cy="24485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3285256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Un asservissement </a:t>
            </a:r>
            <a:r>
              <a:rPr lang="fr-FR" b="1" dirty="0" smtClean="0">
                <a:solidFill>
                  <a:schemeClr val="accent2"/>
                </a:solidFill>
              </a:rPr>
              <a:t>analogique de </a:t>
            </a:r>
            <a:r>
              <a:rPr lang="fr-FR" b="1" dirty="0">
                <a:solidFill>
                  <a:schemeClr val="accent2"/>
                </a:solidFill>
              </a:rPr>
              <a:t>température avec ALI et transistor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Comparateur proportionnel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129515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720725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Un asservissement numérique : l’interféromètre de Michelson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Comparateur numérique PID (</a:t>
            </a:r>
            <a:r>
              <a:rPr lang="fr-FR" dirty="0" err="1">
                <a:solidFill>
                  <a:schemeClr val="accent1"/>
                </a:solidFill>
              </a:rPr>
              <a:t>Arduino</a:t>
            </a:r>
            <a:r>
              <a:rPr lang="fr-FR" dirty="0">
                <a:solidFill>
                  <a:schemeClr val="accent1"/>
                </a:solidFill>
              </a:rPr>
              <a:t>, </a:t>
            </a:r>
            <a:r>
              <a:rPr lang="fr-FR" dirty="0" err="1">
                <a:solidFill>
                  <a:schemeClr val="accent1"/>
                </a:solidFill>
              </a:rPr>
              <a:t>RedPitaya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Filtrage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1" y="4305139"/>
            <a:ext cx="2633477" cy="198425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16257"/>
            <a:ext cx="4501310" cy="23166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30" y="1644054"/>
            <a:ext cx="3773222" cy="239454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3082" y="4038599"/>
            <a:ext cx="3773222" cy="247435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133082" y="6328285"/>
            <a:ext cx="3865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7"/>
              </a:rPr>
              <a:t>https://pyrpl.readthedocs.io/en/latest</a:t>
            </a:r>
            <a:r>
              <a:rPr lang="fr-FR" dirty="0" smtClean="0">
                <a:hlinkClick r:id="rId7"/>
              </a:rPr>
              <a:t>/</a:t>
            </a:r>
            <a:endParaRPr lang="fr-FR" dirty="0" smtClean="0"/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34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175"/>
            <a:ext cx="9144000" cy="5143500"/>
          </a:xfrm>
          <a:prstGeom prst="rect">
            <a:avLst/>
          </a:prstGeom>
        </p:spPr>
      </p:pic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66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70896" y="1154355"/>
            <a:ext cx="9318996" cy="4610381"/>
            <a:chOff x="170896" y="1474395"/>
            <a:chExt cx="9318996" cy="4610381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1474395"/>
              <a:ext cx="9318996" cy="4610381"/>
              <a:chOff x="170896" y="1474395"/>
              <a:chExt cx="9318996" cy="4610381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Electron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5743831" y="1474395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264409" y="3102823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228600" y="688815"/>
            <a:ext cx="373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bien le comportement, parfois surprenant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778345" y="4664067"/>
            <a:ext cx="413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 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 </a:t>
            </a:r>
            <a:r>
              <a:rPr lang="fr-FR" dirty="0" smtClean="0">
                <a:solidFill>
                  <a:schemeClr val="accent6"/>
                </a:solidFill>
              </a:rPr>
              <a:t>: on cherche a observer des comportements qui s’écartent des prévisions classiques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macroscopique dans son état quantique fondamental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45555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2385" y="642849"/>
            <a:ext cx="4303015" cy="357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28600" y="4505785"/>
                <a:ext cx="5960350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Fréquence mécanique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3,6 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Facteur de qualité mécanique	: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Masse effective 	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=33,5 </m:t>
                    </m:r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05785"/>
                <a:ext cx="5960350" cy="2031325"/>
              </a:xfrm>
              <a:prstGeom prst="rect">
                <a:avLst/>
              </a:prstGeom>
              <a:blipFill rotWithShape="0">
                <a:blip r:embed="rId7"/>
                <a:stretch>
                  <a:fillRect l="-921" t="-1502" b="-39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7250163" y="422199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509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99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B980AF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rgbClr val="B980AF"/>
                </a:solidFill>
                <a:latin typeface="Calibri"/>
              </a:rPr>
              <a:t>mK</a:t>
            </a:r>
            <a:endParaRPr lang="fr-FR" i="1" dirty="0">
              <a:solidFill>
                <a:srgbClr val="B980AF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mesure de l’aire sous le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dues au mouvement brownien donne accès au rapport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505" b="-11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1686"/>
            <a:ext cx="4501310" cy="23166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1686"/>
            <a:ext cx="4501310" cy="2316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28600" y="4432098"/>
            <a:ext cx="2633477" cy="2257887"/>
            <a:chOff x="228600" y="4432098"/>
            <a:chExt cx="2633477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4705733"/>
              <a:ext cx="2633477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234687" y="4458574"/>
            <a:ext cx="2674625" cy="2272559"/>
            <a:chOff x="3234687" y="4458574"/>
            <a:chExt cx="2674625" cy="227255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7" y="4705733"/>
              <a:ext cx="2674625" cy="2025400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938587" y="4458574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281923" y="4158367"/>
            <a:ext cx="2633477" cy="2552192"/>
            <a:chOff x="6281923" y="4158367"/>
            <a:chExt cx="2633477" cy="255219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3" y="4726307"/>
              <a:ext cx="2633477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948487" y="4158367"/>
              <a:ext cx="1685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</a:p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40031" y="1495544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78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803617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825618" y="5289209"/>
            <a:ext cx="540000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80" y="68007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35" y="83820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CO2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blipFill rotWithShape="0">
                <a:blip r:embed="rId9"/>
                <a:stretch>
                  <a:fillRect l="-1867" r="-2400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Dans une cavité optique désaccordée, l’intensité </a:t>
            </a:r>
            <a:r>
              <a:rPr lang="fr-FR" dirty="0" err="1" smtClean="0">
                <a:solidFill>
                  <a:schemeClr val="accent1"/>
                </a:solidFill>
              </a:rPr>
              <a:t>intracavité</a:t>
            </a:r>
            <a:r>
              <a:rPr lang="fr-FR" dirty="0" smtClean="0">
                <a:solidFill>
                  <a:schemeClr val="accent1"/>
                </a:solidFill>
              </a:rPr>
              <a:t> dépend de distance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34888" y="4464405"/>
            <a:ext cx="3930501" cy="1856935"/>
            <a:chOff x="4445504" y="5028862"/>
            <a:chExt cx="3930501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6989" r="-9821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687674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couplage optomécanique </a:t>
            </a:r>
            <a:r>
              <a:rPr lang="fr-FR" dirty="0" smtClean="0">
                <a:solidFill>
                  <a:schemeClr val="accent1"/>
                </a:solidFill>
              </a:rPr>
              <a:t>lie les </a:t>
            </a:r>
            <a:r>
              <a:rPr lang="fr-FR" b="1" dirty="0" smtClean="0">
                <a:solidFill>
                  <a:schemeClr val="accent1"/>
                </a:solidFill>
              </a:rPr>
              <a:t>déplacements</a:t>
            </a:r>
            <a:r>
              <a:rPr lang="fr-FR" dirty="0" smtClean="0">
                <a:solidFill>
                  <a:schemeClr val="accent1"/>
                </a:solidFill>
              </a:rPr>
              <a:t> du miroir et 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50780</TotalTime>
  <Words>1141</Words>
  <Application>Microsoft Office PowerPoint</Application>
  <PresentationFormat>Affichage à l'écran (4:3)</PresentationFormat>
  <Paragraphs>321</Paragraphs>
  <Slides>26</Slides>
  <Notes>26</Notes>
  <HiddenSlides>5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Evaluation</vt:lpstr>
      <vt:lpstr>Présentation PowerPoint</vt:lpstr>
      <vt:lpstr>Backup slides – Templates</vt:lpstr>
      <vt:lpstr>Proposer une réalisation expérimentale d’un asservissement en CPGE</vt:lpstr>
      <vt:lpstr>Proposer une réalisation expérimentale d’un asservissement en CPGE</vt:lpstr>
      <vt:lpstr>Proposer une réalisation expérimentale d’un asservissement en CPGE</vt:lpstr>
      <vt:lpstr>Proposer une réalisation expérimentale d’un asservissement en CPGE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960</cp:revision>
  <cp:lastPrinted>2019-07-12T11:29:22Z</cp:lastPrinted>
  <dcterms:created xsi:type="dcterms:W3CDTF">2016-01-19T10:18:58Z</dcterms:created>
  <dcterms:modified xsi:type="dcterms:W3CDTF">2020-04-15T20:11:22Z</dcterms:modified>
</cp:coreProperties>
</file>